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8" r:id="rId2"/>
    <p:sldId id="377" r:id="rId3"/>
    <p:sldId id="378" r:id="rId4"/>
    <p:sldId id="379" r:id="rId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52"/>
    <p:restoredTop sz="95345"/>
  </p:normalViewPr>
  <p:slideViewPr>
    <p:cSldViewPr snapToGrid="0" snapToObjects="1">
      <p:cViewPr varScale="1">
        <p:scale>
          <a:sx n="116" d="100"/>
          <a:sy n="116" d="100"/>
        </p:scale>
        <p:origin x="192" y="32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42FCB1-041C-D3D9-5FA6-1A0D0CE1E5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E21082-3656-3783-E514-D99BADB5FDFC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68DF2111-7579-CDE3-7239-DE68B7E44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82AFAA4-AD7A-EC85-000C-9DD39DCF36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Outline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46038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851025" y="2238344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851025" y="1692244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9D04E415-8DE4-A31B-48BA-2C4EB2CB84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7F3CF6-8431-1DEC-1787-79BDA79CD52A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8D38C51-26E3-34AA-F731-F2180E5F1E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2E4187D-C6FD-EB63-DB58-809DD10698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AB33A-24A7-EF1D-02AD-4C07720CBEDD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7C7EF10-0B65-03E5-F7D9-C06473FCB0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898650" y="1789113"/>
            <a:ext cx="8832850" cy="4078277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03607-348A-8591-900B-347D9A525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F679A-926E-4D85-9AD4-7E7707F7398F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5E5E74E-09F4-00FE-54E3-B2DE299CE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_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03607-348A-8591-900B-347D9A5254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7F679A-926E-4D85-9AD4-7E7707F7398F}"/>
              </a:ext>
            </a:extLst>
          </p:cNvPr>
          <p:cNvCxnSpPr>
            <a:cxnSpLocks/>
          </p:cNvCxnSpPr>
          <p:nvPr userDrawn="1"/>
        </p:nvCxnSpPr>
        <p:spPr>
          <a:xfrm>
            <a:off x="439916" y="1297338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C5E5E74E-09F4-00FE-54E3-B2DE299CE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220" y="452854"/>
            <a:ext cx="9177098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1985802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1798485" y="3219613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1798485" y="450564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1798485" y="5847430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1873250" y="2208579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3717925" y="2277934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1873250" y="3431079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3717925" y="3500434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1873250" y="4713934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3717925" y="4783289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FE50D0EE-FF9E-2138-61C9-3D1F360DACE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11714585" y="114300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1D0D93-55D5-605C-6EA0-7BF776BA0B82}"/>
              </a:ext>
            </a:extLst>
          </p:cNvPr>
          <p:cNvCxnSpPr>
            <a:cxnSpLocks/>
          </p:cNvCxnSpPr>
          <p:nvPr userDrawn="1"/>
        </p:nvCxnSpPr>
        <p:spPr>
          <a:xfrm>
            <a:off x="1761821" y="1415985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A163B985-3ED9-AFBE-5162-086EB8A975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62125" y="571501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2117" y="0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65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caps.elis.ugent.be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011F4-B29D-B349-322A-4B7A11BD1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7657" y="6581775"/>
            <a:ext cx="5768163" cy="276225"/>
          </a:xfrm>
        </p:spPr>
        <p:txBody>
          <a:bodyPr/>
          <a:lstStyle/>
          <a:p>
            <a:r>
              <a:rPr lang="en-US" sz="1200" dirty="0"/>
              <a:t>R. E. Brandt, </a:t>
            </a:r>
            <a:r>
              <a:rPr lang="en-US" sz="1200" b="1" dirty="0"/>
              <a:t>R. C.</a:t>
            </a:r>
            <a:r>
              <a:rPr lang="en-US" sz="1200" dirty="0"/>
              <a:t> </a:t>
            </a:r>
            <a:r>
              <a:rPr lang="en-US" sz="1200" b="1" dirty="0"/>
              <a:t>Kurchin, </a:t>
            </a:r>
            <a:r>
              <a:rPr lang="en-US" sz="1200" dirty="0"/>
              <a:t>et al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i="1" dirty="0"/>
              <a:t>Joule </a:t>
            </a:r>
            <a:r>
              <a:rPr lang="en-US" sz="1200" b="1" dirty="0"/>
              <a:t>2017</a:t>
            </a:r>
            <a:r>
              <a:rPr lang="en-US" sz="1200" dirty="0"/>
              <a:t>, 1(4), 843.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64C24-D784-A6D4-E726-151E4D6806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93AC26-D970-D304-1F1E-797F86349C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Application: Tin Sulfide Photovoltaics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0ABFE3-ED27-E44E-00C4-417B6F1B0FF5}"/>
              </a:ext>
            </a:extLst>
          </p:cNvPr>
          <p:cNvGrpSpPr/>
          <p:nvPr/>
        </p:nvGrpSpPr>
        <p:grpSpPr>
          <a:xfrm>
            <a:off x="2413205" y="2672733"/>
            <a:ext cx="1728837" cy="2820884"/>
            <a:chOff x="838200" y="789021"/>
            <a:chExt cx="3733800" cy="667857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9E9CC-C173-0E69-871E-D6C278B341A1}"/>
                </a:ext>
              </a:extLst>
            </p:cNvPr>
            <p:cNvSpPr/>
            <p:nvPr/>
          </p:nvSpPr>
          <p:spPr>
            <a:xfrm>
              <a:off x="838200" y="6934200"/>
              <a:ext cx="37338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SiO</a:t>
              </a:r>
              <a:r>
                <a:rPr lang="en-US" sz="1467" baseline="-25000" dirty="0">
                  <a:solidFill>
                    <a:schemeClr val="tx1"/>
                  </a:solidFill>
                </a:rPr>
                <a:t>2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297F08-6A31-0E23-B9AF-3A74E69D5944}"/>
                </a:ext>
              </a:extLst>
            </p:cNvPr>
            <p:cNvSpPr/>
            <p:nvPr/>
          </p:nvSpPr>
          <p:spPr>
            <a:xfrm>
              <a:off x="838200" y="6400800"/>
              <a:ext cx="37338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Mo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6C2E5D-43CA-A383-CEB9-944400A14015}"/>
                </a:ext>
              </a:extLst>
            </p:cNvPr>
            <p:cNvSpPr/>
            <p:nvPr/>
          </p:nvSpPr>
          <p:spPr>
            <a:xfrm>
              <a:off x="838200" y="4038600"/>
              <a:ext cx="3733800" cy="2362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SnS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C2CB7B-18F5-F90F-81C7-B9E45C1B7CA6}"/>
                </a:ext>
              </a:extLst>
            </p:cNvPr>
            <p:cNvSpPr/>
            <p:nvPr/>
          </p:nvSpPr>
          <p:spPr>
            <a:xfrm>
              <a:off x="838200" y="3429000"/>
              <a:ext cx="37338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Zn(O,S)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DC400F-1D37-6BEC-1F52-30594BAD08C3}"/>
                </a:ext>
              </a:extLst>
            </p:cNvPr>
            <p:cNvSpPr/>
            <p:nvPr/>
          </p:nvSpPr>
          <p:spPr>
            <a:xfrm>
              <a:off x="838200" y="2827308"/>
              <a:ext cx="37338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ZnO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CDE706-95BC-064C-51D7-035CAF665669}"/>
                </a:ext>
              </a:extLst>
            </p:cNvPr>
            <p:cNvSpPr/>
            <p:nvPr/>
          </p:nvSpPr>
          <p:spPr>
            <a:xfrm>
              <a:off x="838200" y="1702638"/>
              <a:ext cx="3733800" cy="1146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ITO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2510F7-5920-1BDA-3A27-6B73F9FA4355}"/>
                </a:ext>
              </a:extLst>
            </p:cNvPr>
            <p:cNvSpPr/>
            <p:nvPr/>
          </p:nvSpPr>
          <p:spPr>
            <a:xfrm>
              <a:off x="2209796" y="789021"/>
              <a:ext cx="1322425" cy="8899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Ag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91EF026-B4FD-CB45-8FB2-FAFBAEBD101D}"/>
              </a:ext>
            </a:extLst>
          </p:cNvPr>
          <p:cNvSpPr txBox="1"/>
          <p:nvPr/>
        </p:nvSpPr>
        <p:spPr>
          <a:xfrm>
            <a:off x="4101739" y="4589554"/>
            <a:ext cx="1228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µ, </a:t>
            </a:r>
            <a:r>
              <a:rPr lang="el-GR" sz="2400" b="1" dirty="0">
                <a:solidFill>
                  <a:srgbClr val="FF0000"/>
                </a:solidFill>
              </a:rPr>
              <a:t>τ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76DDF8-8C9A-D06E-5438-CEBB6D2F5990}"/>
              </a:ext>
            </a:extLst>
          </p:cNvPr>
          <p:cNvGrpSpPr/>
          <p:nvPr/>
        </p:nvGrpSpPr>
        <p:grpSpPr>
          <a:xfrm>
            <a:off x="2413205" y="3776537"/>
            <a:ext cx="2940341" cy="461665"/>
            <a:chOff x="5662972" y="1231091"/>
            <a:chExt cx="2205256" cy="3462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02AF36-2895-D250-EBEC-773B83F3AA17}"/>
                </a:ext>
              </a:extLst>
            </p:cNvPr>
            <p:cNvSpPr txBox="1"/>
            <p:nvPr/>
          </p:nvSpPr>
          <p:spPr>
            <a:xfrm>
              <a:off x="6946900" y="1231091"/>
              <a:ext cx="92132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rgbClr val="FF0000"/>
                  </a:solidFill>
                </a:rPr>
                <a:t>S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eff</a:t>
              </a:r>
              <a:r>
                <a:rPr lang="en-US" sz="2400" dirty="0">
                  <a:solidFill>
                    <a:srgbClr val="FF0000"/>
                  </a:solidFill>
                </a:rPr>
                <a:t>, </a:t>
              </a:r>
              <a:r>
                <a:rPr lang="el-GR" sz="2400" b="1" dirty="0">
                  <a:solidFill>
                    <a:srgbClr val="FF0000"/>
                  </a:solidFill>
                </a:rPr>
                <a:t>Δ</a:t>
              </a:r>
              <a:r>
                <a:rPr lang="en-US" sz="2400" b="1" i="1" dirty="0" err="1">
                  <a:solidFill>
                    <a:srgbClr val="FF0000"/>
                  </a:solidFill>
                </a:rPr>
                <a:t>E</a:t>
              </a:r>
              <a:r>
                <a:rPr lang="en-US" sz="2400" b="1" i="1" baseline="-25000" dirty="0" err="1">
                  <a:solidFill>
                    <a:srgbClr val="FF0000"/>
                  </a:solidFill>
                </a:rPr>
                <a:t>c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EA3AB5-1187-39AC-7B17-3EF45496ED0C}"/>
                </a:ext>
              </a:extLst>
            </p:cNvPr>
            <p:cNvCxnSpPr/>
            <p:nvPr/>
          </p:nvCxnSpPr>
          <p:spPr>
            <a:xfrm>
              <a:off x="5662972" y="1432651"/>
              <a:ext cx="12839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034757-ED7C-FC4A-D680-75CD2DDF108F}"/>
              </a:ext>
            </a:extLst>
          </p:cNvPr>
          <p:cNvSpPr txBox="1"/>
          <p:nvPr/>
        </p:nvSpPr>
        <p:spPr>
          <a:xfrm>
            <a:off x="1762125" y="1878440"/>
            <a:ext cx="31846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Device architecture and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parameters of interest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A04F8-97CA-9C36-564E-715E6DCC45DE}"/>
              </a:ext>
            </a:extLst>
          </p:cNvPr>
          <p:cNvSpPr txBox="1"/>
          <p:nvPr/>
        </p:nvSpPr>
        <p:spPr>
          <a:xfrm>
            <a:off x="7245240" y="2455357"/>
            <a:ext cx="3184635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Model: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SCAPS (a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olar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ell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Cap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acitance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imulator), software developed at the University of Gent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https://scaps.elis.ugent.be/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306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9E89F-05DF-F525-E3AE-E08D68C0759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23364" y="122780"/>
            <a:ext cx="341636" cy="330073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13EF6D-03E3-8507-20B4-EBCA2143E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4D probability distributions are gnarly!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8555D-7C35-7914-82EE-1C2711C5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349" y="1483590"/>
            <a:ext cx="8327666" cy="52047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9DE1CA-7A16-9BC9-9886-5783C73AFD1D}"/>
              </a:ext>
            </a:extLst>
          </p:cNvPr>
          <p:cNvSpPr/>
          <p:nvPr/>
        </p:nvSpPr>
        <p:spPr>
          <a:xfrm>
            <a:off x="7734207" y="1482274"/>
            <a:ext cx="4788134" cy="2324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835766-86E3-AF5D-3556-E845473CF12F}"/>
              </a:ext>
            </a:extLst>
          </p:cNvPr>
          <p:cNvGrpSpPr/>
          <p:nvPr/>
        </p:nvGrpSpPr>
        <p:grpSpPr>
          <a:xfrm>
            <a:off x="9372957" y="1004656"/>
            <a:ext cx="1644784" cy="2683738"/>
            <a:chOff x="838200" y="789021"/>
            <a:chExt cx="3733800" cy="66785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779636-BC5D-DE0B-70EA-863B8E63271A}"/>
                </a:ext>
              </a:extLst>
            </p:cNvPr>
            <p:cNvSpPr/>
            <p:nvPr/>
          </p:nvSpPr>
          <p:spPr>
            <a:xfrm>
              <a:off x="838200" y="6934200"/>
              <a:ext cx="3733800" cy="533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SiO</a:t>
              </a:r>
              <a:r>
                <a:rPr lang="en-US" sz="1467" baseline="-25000" dirty="0">
                  <a:solidFill>
                    <a:schemeClr val="tx1"/>
                  </a:solidFill>
                </a:rPr>
                <a:t>2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80D3D-AAC6-CE75-5E5C-ED2EA3B356DB}"/>
                </a:ext>
              </a:extLst>
            </p:cNvPr>
            <p:cNvSpPr/>
            <p:nvPr/>
          </p:nvSpPr>
          <p:spPr>
            <a:xfrm>
              <a:off x="838200" y="6400800"/>
              <a:ext cx="3733800" cy="533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Mo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E1922B-F194-2523-B977-44EC5B897AF4}"/>
                </a:ext>
              </a:extLst>
            </p:cNvPr>
            <p:cNvSpPr/>
            <p:nvPr/>
          </p:nvSpPr>
          <p:spPr>
            <a:xfrm>
              <a:off x="838200" y="4038600"/>
              <a:ext cx="3733800" cy="2362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SnS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487CD7-0990-50C7-9394-E0910CB0C7CA}"/>
                </a:ext>
              </a:extLst>
            </p:cNvPr>
            <p:cNvSpPr/>
            <p:nvPr/>
          </p:nvSpPr>
          <p:spPr>
            <a:xfrm>
              <a:off x="838200" y="3429000"/>
              <a:ext cx="37338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Zn(O,S)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A73514-9709-9DCE-3F10-AC47A1F0DEB3}"/>
                </a:ext>
              </a:extLst>
            </p:cNvPr>
            <p:cNvSpPr/>
            <p:nvPr/>
          </p:nvSpPr>
          <p:spPr>
            <a:xfrm>
              <a:off x="838200" y="2827308"/>
              <a:ext cx="3733800" cy="609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 err="1">
                  <a:solidFill>
                    <a:schemeClr val="tx1"/>
                  </a:solidFill>
                </a:rPr>
                <a:t>ZnO</a:t>
              </a:r>
              <a:endParaRPr lang="en-US" sz="1467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07E5C0-54A8-C3E0-D5EB-14DF3B15001A}"/>
                </a:ext>
              </a:extLst>
            </p:cNvPr>
            <p:cNvSpPr/>
            <p:nvPr/>
          </p:nvSpPr>
          <p:spPr>
            <a:xfrm>
              <a:off x="838200" y="1702638"/>
              <a:ext cx="3733800" cy="11469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ITO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E9CDE8-4AC7-D669-3006-19A25FCB695E}"/>
                </a:ext>
              </a:extLst>
            </p:cNvPr>
            <p:cNvSpPr/>
            <p:nvPr/>
          </p:nvSpPr>
          <p:spPr>
            <a:xfrm>
              <a:off x="2209796" y="789021"/>
              <a:ext cx="1322425" cy="8899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>
                  <a:solidFill>
                    <a:schemeClr val="tx1"/>
                  </a:solidFill>
                </a:rPr>
                <a:t>Ag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D032111-ABA3-C860-BEF8-B6DFDC963250}"/>
              </a:ext>
            </a:extLst>
          </p:cNvPr>
          <p:cNvSpPr txBox="1"/>
          <p:nvPr/>
        </p:nvSpPr>
        <p:spPr>
          <a:xfrm>
            <a:off x="11049256" y="2807128"/>
            <a:ext cx="116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µ, </a:t>
            </a:r>
            <a:r>
              <a:rPr lang="el-GR" sz="2400" b="1" dirty="0">
                <a:solidFill>
                  <a:srgbClr val="FF0000"/>
                </a:solidFill>
              </a:rPr>
              <a:t>τ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3AF9DD-EDEC-55D4-2F71-DD9144EA5AAC}"/>
              </a:ext>
            </a:extLst>
          </p:cNvPr>
          <p:cNvGrpSpPr/>
          <p:nvPr/>
        </p:nvGrpSpPr>
        <p:grpSpPr>
          <a:xfrm>
            <a:off x="9352315" y="1993759"/>
            <a:ext cx="2847645" cy="439219"/>
            <a:chOff x="5623350" y="1231091"/>
            <a:chExt cx="2244878" cy="3462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F45AA2-5FD6-44AF-A457-62E14B440214}"/>
                </a:ext>
              </a:extLst>
            </p:cNvPr>
            <p:cNvSpPr txBox="1"/>
            <p:nvPr/>
          </p:nvSpPr>
          <p:spPr>
            <a:xfrm>
              <a:off x="6946900" y="1231091"/>
              <a:ext cx="921328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rgbClr val="FF0000"/>
                  </a:solidFill>
                </a:rPr>
                <a:t>S</a:t>
              </a:r>
              <a:r>
                <a:rPr lang="en-US" sz="2400" baseline="-25000" dirty="0" err="1">
                  <a:solidFill>
                    <a:srgbClr val="FF0000"/>
                  </a:solidFill>
                </a:rPr>
                <a:t>eff</a:t>
              </a:r>
              <a:r>
                <a:rPr lang="en-US" sz="2400" dirty="0">
                  <a:solidFill>
                    <a:srgbClr val="FF0000"/>
                  </a:solidFill>
                </a:rPr>
                <a:t>, </a:t>
              </a:r>
              <a:r>
                <a:rPr lang="el-GR" sz="2400" b="1" dirty="0">
                  <a:solidFill>
                    <a:srgbClr val="FF0000"/>
                  </a:solidFill>
                </a:rPr>
                <a:t>Δ</a:t>
              </a:r>
              <a:r>
                <a:rPr lang="en-US" sz="2400" b="1" i="1" dirty="0" err="1">
                  <a:solidFill>
                    <a:srgbClr val="FF0000"/>
                  </a:solidFill>
                </a:rPr>
                <a:t>E</a:t>
              </a:r>
              <a:r>
                <a:rPr lang="en-US" sz="2400" b="1" i="1" baseline="-25000" dirty="0" err="1">
                  <a:solidFill>
                    <a:srgbClr val="FF0000"/>
                  </a:solidFill>
                </a:rPr>
                <a:t>c</a:t>
              </a:r>
              <a:endParaRPr lang="en-US" sz="2400" b="1" i="1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8C8F4E-B674-D0A3-C73C-43DA77E59650}"/>
                </a:ext>
              </a:extLst>
            </p:cNvPr>
            <p:cNvCxnSpPr/>
            <p:nvPr/>
          </p:nvCxnSpPr>
          <p:spPr>
            <a:xfrm>
              <a:off x="5623350" y="1480767"/>
              <a:ext cx="128392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3E0ECC-3789-B943-2449-38585CBD809C}"/>
              </a:ext>
            </a:extLst>
          </p:cNvPr>
          <p:cNvGrpSpPr/>
          <p:nvPr/>
        </p:nvGrpSpPr>
        <p:grpSpPr>
          <a:xfrm>
            <a:off x="3018622" y="1585088"/>
            <a:ext cx="8466098" cy="5092496"/>
            <a:chOff x="1169324" y="630022"/>
            <a:chExt cx="6674053" cy="40145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872E6E6-4F82-457C-F8AA-4D9A5C59BADC}"/>
                </a:ext>
              </a:extLst>
            </p:cNvPr>
            <p:cNvGrpSpPr/>
            <p:nvPr/>
          </p:nvGrpSpPr>
          <p:grpSpPr>
            <a:xfrm>
              <a:off x="1213659" y="2623766"/>
              <a:ext cx="426720" cy="714895"/>
              <a:chOff x="1213659" y="2623766"/>
              <a:chExt cx="426720" cy="71489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EBA6C62-FCEF-7CAB-9075-01CD3F6FC794}"/>
                  </a:ext>
                </a:extLst>
              </p:cNvPr>
              <p:cNvSpPr/>
              <p:nvPr/>
            </p:nvSpPr>
            <p:spPr>
              <a:xfrm>
                <a:off x="1213659" y="2623766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B7CB1F9-FA88-835C-E694-780A0A793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267889" y="2864084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F0CF9C2-CA86-3191-94BF-CBE92B66A3EE}"/>
                </a:ext>
              </a:extLst>
            </p:cNvPr>
            <p:cNvGrpSpPr/>
            <p:nvPr/>
          </p:nvGrpSpPr>
          <p:grpSpPr>
            <a:xfrm>
              <a:off x="4986077" y="4355279"/>
              <a:ext cx="714895" cy="271388"/>
              <a:chOff x="4986077" y="4355279"/>
              <a:chExt cx="714895" cy="27138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54E4781-4A9A-84A4-5397-9D686BC6FE3D}"/>
                  </a:ext>
                </a:extLst>
              </p:cNvPr>
              <p:cNvSpPr/>
              <p:nvPr/>
            </p:nvSpPr>
            <p:spPr>
              <a:xfrm rot="16200000">
                <a:off x="5207831" y="4133525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79F30D6-6BB4-59D2-6D63-A0CCFC24E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998" y="4392991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C1AA8F-16B0-9D90-6CE3-F6EA093E35FE}"/>
                </a:ext>
              </a:extLst>
            </p:cNvPr>
            <p:cNvGrpSpPr/>
            <p:nvPr/>
          </p:nvGrpSpPr>
          <p:grpSpPr>
            <a:xfrm>
              <a:off x="3516890" y="4365665"/>
              <a:ext cx="714895" cy="271388"/>
              <a:chOff x="3516890" y="4365665"/>
              <a:chExt cx="714895" cy="27138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847F68-6AC9-DA86-177B-754AE6F5A2C0}"/>
                  </a:ext>
                </a:extLst>
              </p:cNvPr>
              <p:cNvSpPr/>
              <p:nvPr/>
            </p:nvSpPr>
            <p:spPr>
              <a:xfrm rot="16200000">
                <a:off x="3738644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B8F14A5-BD59-4F32-198E-1601CF640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0284" y="4395800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26E5D5-943B-4378-72E5-1C66042D844B}"/>
                </a:ext>
              </a:extLst>
            </p:cNvPr>
            <p:cNvGrpSpPr/>
            <p:nvPr/>
          </p:nvGrpSpPr>
          <p:grpSpPr>
            <a:xfrm>
              <a:off x="1169324" y="1590794"/>
              <a:ext cx="426720" cy="714895"/>
              <a:chOff x="1169324" y="1590794"/>
              <a:chExt cx="426720" cy="71489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3B3167-CCDF-A0DC-93C7-3C2AC4940013}"/>
                  </a:ext>
                </a:extLst>
              </p:cNvPr>
              <p:cNvSpPr/>
              <p:nvPr/>
            </p:nvSpPr>
            <p:spPr>
              <a:xfrm>
                <a:off x="1169324" y="1590794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1B68960-48B4-361F-5B44-C1F4A421C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1598" y="1909727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6AFAD3C-1FE1-71E4-6285-1F2338485170}"/>
                </a:ext>
              </a:extLst>
            </p:cNvPr>
            <p:cNvGrpSpPr/>
            <p:nvPr/>
          </p:nvGrpSpPr>
          <p:grpSpPr>
            <a:xfrm>
              <a:off x="1169324" y="3427891"/>
              <a:ext cx="426720" cy="714895"/>
              <a:chOff x="1169324" y="3427891"/>
              <a:chExt cx="426720" cy="71489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7B0A1C6-B52E-4594-BAF2-9AAC7DFF822F}"/>
                  </a:ext>
                </a:extLst>
              </p:cNvPr>
              <p:cNvSpPr/>
              <p:nvPr/>
            </p:nvSpPr>
            <p:spPr>
              <a:xfrm>
                <a:off x="1169324" y="3427891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9130001-7170-48D4-D63A-16FD0D171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76712" y="374615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E20937-178A-2323-28B3-6C35FB74BF7D}"/>
                </a:ext>
              </a:extLst>
            </p:cNvPr>
            <p:cNvGrpSpPr/>
            <p:nvPr/>
          </p:nvGrpSpPr>
          <p:grpSpPr>
            <a:xfrm>
              <a:off x="6664433" y="4373185"/>
              <a:ext cx="714895" cy="271388"/>
              <a:chOff x="6664433" y="4373185"/>
              <a:chExt cx="714895" cy="27138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6B1444-E499-F1DC-AF02-519D7E831463}"/>
                  </a:ext>
                </a:extLst>
              </p:cNvPr>
              <p:cNvSpPr/>
              <p:nvPr/>
            </p:nvSpPr>
            <p:spPr>
              <a:xfrm rot="16200000">
                <a:off x="6886187" y="415143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6DF9B88-EB87-5949-E77F-E8422CE83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445" y="439299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337227-101E-73CC-905E-FF13D75F1992}"/>
                </a:ext>
              </a:extLst>
            </p:cNvPr>
            <p:cNvGrpSpPr/>
            <p:nvPr/>
          </p:nvGrpSpPr>
          <p:grpSpPr>
            <a:xfrm>
              <a:off x="2047704" y="4365665"/>
              <a:ext cx="714895" cy="271388"/>
              <a:chOff x="2047704" y="4365665"/>
              <a:chExt cx="714895" cy="271388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B978AC-6A64-11DB-7494-B304538380C3}"/>
                  </a:ext>
                </a:extLst>
              </p:cNvPr>
              <p:cNvSpPr/>
              <p:nvPr/>
            </p:nvSpPr>
            <p:spPr>
              <a:xfrm rot="16200000">
                <a:off x="2269458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16B20C1B-672F-A01E-2CD8-49B1AF33C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073" y="4392991"/>
                <a:ext cx="493776" cy="128735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B5F2EF-B1AB-78B5-F3A1-079EBEF4C36C}"/>
                </a:ext>
              </a:extLst>
            </p:cNvPr>
            <p:cNvGrpSpPr/>
            <p:nvPr/>
          </p:nvGrpSpPr>
          <p:grpSpPr>
            <a:xfrm>
              <a:off x="3231134" y="630022"/>
              <a:ext cx="285756" cy="714895"/>
              <a:chOff x="3231134" y="630022"/>
              <a:chExt cx="285756" cy="71489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1F5166B-F846-C21A-DD95-3551A48BF05C}"/>
                  </a:ext>
                </a:extLst>
              </p:cNvPr>
              <p:cNvSpPr/>
              <p:nvPr/>
            </p:nvSpPr>
            <p:spPr>
              <a:xfrm>
                <a:off x="3231134" y="630022"/>
                <a:ext cx="285756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ABFE055-133B-02C9-2745-7E11C3EA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095101" y="1009728"/>
                <a:ext cx="429768" cy="128053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D959BDB-9DDA-D101-94D2-482DC35F9B44}"/>
                </a:ext>
              </a:extLst>
            </p:cNvPr>
            <p:cNvGrpSpPr/>
            <p:nvPr/>
          </p:nvGrpSpPr>
          <p:grpSpPr>
            <a:xfrm>
              <a:off x="4707278" y="1615282"/>
              <a:ext cx="426720" cy="714895"/>
              <a:chOff x="4707278" y="1615282"/>
              <a:chExt cx="426720" cy="714895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DE7FAEE-D2E9-C3CD-9456-1655BA18313B}"/>
                  </a:ext>
                </a:extLst>
              </p:cNvPr>
              <p:cNvSpPr/>
              <p:nvPr/>
            </p:nvSpPr>
            <p:spPr>
              <a:xfrm>
                <a:off x="4707278" y="1615282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A7D40E8-AAED-38F2-14A4-F95A5CC8A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590713" y="1970589"/>
                <a:ext cx="365760" cy="127145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938170-8158-BD85-8BA2-D1B2B97DFBEC}"/>
                </a:ext>
              </a:extLst>
            </p:cNvPr>
            <p:cNvGrpSpPr/>
            <p:nvPr/>
          </p:nvGrpSpPr>
          <p:grpSpPr>
            <a:xfrm>
              <a:off x="6162344" y="2515987"/>
              <a:ext cx="179578" cy="714895"/>
              <a:chOff x="6162344" y="2515987"/>
              <a:chExt cx="179578" cy="71489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311D33D-03FA-A072-405A-A5F04F8F9D42}"/>
                  </a:ext>
                </a:extLst>
              </p:cNvPr>
              <p:cNvSpPr/>
              <p:nvPr/>
            </p:nvSpPr>
            <p:spPr>
              <a:xfrm>
                <a:off x="6162344" y="2515987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79390C5-FAC5-2C87-D75B-BA9DAC509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6149898" y="2864084"/>
                <a:ext cx="256032" cy="12801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71ECD2-5746-B924-3FA6-20523944979F}"/>
                </a:ext>
              </a:extLst>
            </p:cNvPr>
            <p:cNvGrpSpPr/>
            <p:nvPr/>
          </p:nvGrpSpPr>
          <p:grpSpPr>
            <a:xfrm>
              <a:off x="7663799" y="3427890"/>
              <a:ext cx="179578" cy="714895"/>
              <a:chOff x="7663799" y="3427890"/>
              <a:chExt cx="179578" cy="71489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28BF6C9-A1BA-76BE-0711-F30FAC67C87B}"/>
                  </a:ext>
                </a:extLst>
              </p:cNvPr>
              <p:cNvSpPr/>
              <p:nvPr/>
            </p:nvSpPr>
            <p:spPr>
              <a:xfrm>
                <a:off x="7663799" y="3427890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0D37AA0-B768-F750-B449-4EB50B8CE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610244" y="3818487"/>
                <a:ext cx="246888" cy="126922"/>
              </a:xfrm>
              <a:prstGeom prst="rect">
                <a:avLst/>
              </a:prstGeom>
            </p:spPr>
          </p:pic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F19D5C3-A461-E998-7686-F4626D1F9F9C}"/>
              </a:ext>
            </a:extLst>
          </p:cNvPr>
          <p:cNvSpPr txBox="1"/>
          <p:nvPr/>
        </p:nvSpPr>
        <p:spPr>
          <a:xfrm>
            <a:off x="1374205" y="5677466"/>
            <a:ext cx="17570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94F0A4E-030C-4F72-1F86-C28C0DBCD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3" t="13316" r="43761" b="79916"/>
          <a:stretch/>
        </p:blipFill>
        <p:spPr>
          <a:xfrm>
            <a:off x="1213648" y="6201764"/>
            <a:ext cx="2003490" cy="36097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A2F8BCF-00E1-C240-6EB2-3F1AAE273CD3}"/>
              </a:ext>
            </a:extLst>
          </p:cNvPr>
          <p:cNvSpPr/>
          <p:nvPr/>
        </p:nvSpPr>
        <p:spPr>
          <a:xfrm>
            <a:off x="5983867" y="1667035"/>
            <a:ext cx="2051316" cy="7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0DA99A-F0B3-36B5-3994-34ADB095F5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7657" y="6581775"/>
            <a:ext cx="5768163" cy="276225"/>
          </a:xfrm>
        </p:spPr>
        <p:txBody>
          <a:bodyPr/>
          <a:lstStyle/>
          <a:p>
            <a:r>
              <a:rPr lang="en-US" sz="1200" dirty="0"/>
              <a:t>R. E. Brandt, </a:t>
            </a:r>
            <a:r>
              <a:rPr lang="en-US" sz="1200" b="1" dirty="0"/>
              <a:t>R. C.</a:t>
            </a:r>
            <a:r>
              <a:rPr lang="en-US" sz="1200" dirty="0"/>
              <a:t> </a:t>
            </a:r>
            <a:r>
              <a:rPr lang="en-US" sz="1200" b="1" dirty="0"/>
              <a:t>Kurchin, </a:t>
            </a:r>
            <a:r>
              <a:rPr lang="en-US" sz="1200" dirty="0"/>
              <a:t>et al</a:t>
            </a:r>
            <a:r>
              <a:rPr lang="en-US" sz="1200" i="1" dirty="0"/>
              <a:t>.</a:t>
            </a:r>
            <a:r>
              <a:rPr lang="en-US" sz="1200" dirty="0"/>
              <a:t> </a:t>
            </a:r>
            <a:r>
              <a:rPr lang="en-US" sz="1200" i="1" dirty="0"/>
              <a:t>Joule </a:t>
            </a:r>
            <a:r>
              <a:rPr lang="en-US" sz="1200" b="1" dirty="0"/>
              <a:t>2017</a:t>
            </a:r>
            <a:r>
              <a:rPr lang="en-US" sz="1200" dirty="0"/>
              <a:t>, 1(4), 843.</a:t>
            </a:r>
          </a:p>
        </p:txBody>
      </p:sp>
    </p:spTree>
    <p:extLst>
      <p:ext uri="{BB962C8B-B14F-4D97-AF65-F5344CB8AC3E}">
        <p14:creationId xmlns:p14="http://schemas.microsoft.com/office/powerpoint/2010/main" val="26617628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67A9-D423-EB03-0725-86A692F8F2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17B04-E767-A1AB-B291-9A8664F92D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3F570-75BE-205A-8AF8-84C0700EC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Feed me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89B9A-B6A4-50C1-74F1-218AE35C9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19" y="1441050"/>
            <a:ext cx="8378454" cy="5236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CBC38C-A127-65DE-AD5C-E7A0C79DBDCA}"/>
              </a:ext>
            </a:extLst>
          </p:cNvPr>
          <p:cNvSpPr txBox="1"/>
          <p:nvPr/>
        </p:nvSpPr>
        <p:spPr>
          <a:xfrm>
            <a:off x="1374205" y="5677466"/>
            <a:ext cx="175706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D7AF3A-389B-24B1-57AB-803C633B3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3" t="13316" r="43761" b="79916"/>
          <a:stretch/>
        </p:blipFill>
        <p:spPr>
          <a:xfrm>
            <a:off x="1213648" y="6201764"/>
            <a:ext cx="2003490" cy="3609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CBF1BD-98CB-B504-7E9A-70A8AC6FDB93}"/>
              </a:ext>
            </a:extLst>
          </p:cNvPr>
          <p:cNvSpPr/>
          <p:nvPr/>
        </p:nvSpPr>
        <p:spPr>
          <a:xfrm>
            <a:off x="7734207" y="1482274"/>
            <a:ext cx="4788134" cy="2324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133B2-7C62-0906-C690-AF9174C5A5C4}"/>
              </a:ext>
            </a:extLst>
          </p:cNvPr>
          <p:cNvSpPr/>
          <p:nvPr/>
        </p:nvSpPr>
        <p:spPr>
          <a:xfrm>
            <a:off x="5983867" y="1667035"/>
            <a:ext cx="2051316" cy="7251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993A2B-3C0E-843C-6805-016C4E9D0B5C}"/>
              </a:ext>
            </a:extLst>
          </p:cNvPr>
          <p:cNvSpPr txBox="1">
            <a:spLocks/>
          </p:cNvSpPr>
          <p:nvPr/>
        </p:nvSpPr>
        <p:spPr>
          <a:xfrm>
            <a:off x="1217657" y="6581775"/>
            <a:ext cx="5768163" cy="27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/>
              <a:t>R. E. Brandt, </a:t>
            </a:r>
            <a:r>
              <a:rPr lang="en-US" b="1"/>
              <a:t>R. C.</a:t>
            </a:r>
            <a:r>
              <a:rPr lang="en-US"/>
              <a:t> </a:t>
            </a:r>
            <a:r>
              <a:rPr lang="en-US" b="1"/>
              <a:t>Kurchin, </a:t>
            </a:r>
            <a:r>
              <a:rPr lang="en-US"/>
              <a:t>et al. Joule </a:t>
            </a:r>
            <a:r>
              <a:rPr lang="en-US" b="1"/>
              <a:t>2017</a:t>
            </a:r>
            <a:r>
              <a:rPr lang="en-US"/>
              <a:t>, 1(4), 843.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857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D0369-1033-8589-093B-FEA97B9CC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66915EB-1713-66E1-1F4E-B14D0385CB5C}"/>
              </a:ext>
            </a:extLst>
          </p:cNvPr>
          <p:cNvSpPr txBox="1">
            <a:spLocks/>
          </p:cNvSpPr>
          <p:nvPr/>
        </p:nvSpPr>
        <p:spPr>
          <a:xfrm>
            <a:off x="1145295" y="678349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83B356-03E3-0BF3-0A57-4385F0230882}"/>
              </a:ext>
            </a:extLst>
          </p:cNvPr>
          <p:cNvSpPr/>
          <p:nvPr/>
        </p:nvSpPr>
        <p:spPr>
          <a:xfrm>
            <a:off x="7715429" y="1368442"/>
            <a:ext cx="5147733" cy="244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89C82-D75E-CF73-1593-CAA1ED5A5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66" y="1417701"/>
            <a:ext cx="8758731" cy="5474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1EAA28-66DA-CBEC-2D4B-B91D336B9294}"/>
              </a:ext>
            </a:extLst>
          </p:cNvPr>
          <p:cNvSpPr/>
          <p:nvPr/>
        </p:nvSpPr>
        <p:spPr>
          <a:xfrm>
            <a:off x="3594116" y="1550018"/>
            <a:ext cx="158978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CAED5D-9435-C281-A275-39F2166E00EE}"/>
              </a:ext>
            </a:extLst>
          </p:cNvPr>
          <p:cNvCxnSpPr>
            <a:cxnSpLocks/>
          </p:cNvCxnSpPr>
          <p:nvPr/>
        </p:nvCxnSpPr>
        <p:spPr>
          <a:xfrm flipH="1">
            <a:off x="3265878" y="2577652"/>
            <a:ext cx="92148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F3C14-D6F9-DBF5-C167-95E7FC47FAFC}"/>
              </a:ext>
            </a:extLst>
          </p:cNvPr>
          <p:cNvSpPr/>
          <p:nvPr/>
        </p:nvSpPr>
        <p:spPr>
          <a:xfrm>
            <a:off x="3594116" y="2817608"/>
            <a:ext cx="1627880" cy="994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C6A789-8C18-8715-900C-938366222721}"/>
              </a:ext>
            </a:extLst>
          </p:cNvPr>
          <p:cNvGrpSpPr/>
          <p:nvPr/>
        </p:nvGrpSpPr>
        <p:grpSpPr>
          <a:xfrm>
            <a:off x="3637150" y="4059136"/>
            <a:ext cx="3422813" cy="1013413"/>
            <a:chOff x="1345326" y="3319460"/>
            <a:chExt cx="3030508" cy="8778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776481-05D4-EB9C-AF75-A191093F2A77}"/>
                </a:ext>
              </a:extLst>
            </p:cNvPr>
            <p:cNvSpPr/>
            <p:nvPr/>
          </p:nvSpPr>
          <p:spPr>
            <a:xfrm>
              <a:off x="1345326" y="3332204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02569D-4ADC-11E0-0EB0-F99F5481DF89}"/>
                </a:ext>
              </a:extLst>
            </p:cNvPr>
            <p:cNvSpPr/>
            <p:nvPr/>
          </p:nvSpPr>
          <p:spPr>
            <a:xfrm>
              <a:off x="3000696" y="3319460"/>
              <a:ext cx="1375138" cy="865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F275B4-4504-AFD6-716B-ECA43BEF2C9B}"/>
              </a:ext>
            </a:extLst>
          </p:cNvPr>
          <p:cNvGrpSpPr/>
          <p:nvPr/>
        </p:nvGrpSpPr>
        <p:grpSpPr>
          <a:xfrm>
            <a:off x="3571852" y="5306019"/>
            <a:ext cx="5506711" cy="987733"/>
            <a:chOff x="1399301" y="4374232"/>
            <a:chExt cx="4684362" cy="8740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5A6BA9-5AB4-9994-94F0-40FC5B5BB2FF}"/>
                </a:ext>
              </a:extLst>
            </p:cNvPr>
            <p:cNvSpPr/>
            <p:nvPr/>
          </p:nvSpPr>
          <p:spPr>
            <a:xfrm>
              <a:off x="1399301" y="4383103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974C48-7551-30E2-9F99-37CF3C8E9039}"/>
                </a:ext>
              </a:extLst>
            </p:cNvPr>
            <p:cNvSpPr/>
            <p:nvPr/>
          </p:nvSpPr>
          <p:spPr>
            <a:xfrm>
              <a:off x="3028950" y="4374232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A96424-5B8A-FF85-AE46-B1A54AC2C47D}"/>
                </a:ext>
              </a:extLst>
            </p:cNvPr>
            <p:cNvSpPr/>
            <p:nvPr/>
          </p:nvSpPr>
          <p:spPr>
            <a:xfrm>
              <a:off x="4708525" y="4383102"/>
              <a:ext cx="1375138" cy="86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 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5BF97C6-3BBC-AF05-8F6F-EEE5559AA044}"/>
              </a:ext>
            </a:extLst>
          </p:cNvPr>
          <p:cNvSpPr/>
          <p:nvPr/>
        </p:nvSpPr>
        <p:spPr>
          <a:xfrm>
            <a:off x="5506811" y="2776853"/>
            <a:ext cx="1628651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E2311-D659-7850-722A-353A41EB3CEA}"/>
              </a:ext>
            </a:extLst>
          </p:cNvPr>
          <p:cNvSpPr txBox="1"/>
          <p:nvPr/>
        </p:nvSpPr>
        <p:spPr>
          <a:xfrm>
            <a:off x="5348557" y="3097815"/>
            <a:ext cx="186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???         ???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610F04-AA5E-3CBD-94B2-AA4D1FF412C4}"/>
              </a:ext>
            </a:extLst>
          </p:cNvPr>
          <p:cNvSpPr/>
          <p:nvPr/>
        </p:nvSpPr>
        <p:spPr>
          <a:xfrm>
            <a:off x="7462015" y="4022189"/>
            <a:ext cx="1743456" cy="10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D3F015-0AFA-D9D9-C818-17E59D1BAA69}"/>
              </a:ext>
            </a:extLst>
          </p:cNvPr>
          <p:cNvCxnSpPr>
            <a:cxnSpLocks/>
          </p:cNvCxnSpPr>
          <p:nvPr/>
        </p:nvCxnSpPr>
        <p:spPr>
          <a:xfrm flipH="1">
            <a:off x="8426573" y="4798514"/>
            <a:ext cx="48200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4C367B-31F0-A304-720C-8234E216154F}"/>
              </a:ext>
            </a:extLst>
          </p:cNvPr>
          <p:cNvSpPr/>
          <p:nvPr/>
        </p:nvSpPr>
        <p:spPr>
          <a:xfrm>
            <a:off x="9450867" y="5254293"/>
            <a:ext cx="1625601" cy="1085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8A8320-12ED-1AF6-DA7A-BA241B59A0EB}"/>
              </a:ext>
            </a:extLst>
          </p:cNvPr>
          <p:cNvCxnSpPr>
            <a:cxnSpLocks/>
          </p:cNvCxnSpPr>
          <p:nvPr/>
        </p:nvCxnSpPr>
        <p:spPr>
          <a:xfrm flipH="1">
            <a:off x="9467091" y="6178860"/>
            <a:ext cx="482009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072A8-9043-1AFE-698C-F34A7D57DAB0}"/>
              </a:ext>
            </a:extLst>
          </p:cNvPr>
          <p:cNvSpPr/>
          <p:nvPr/>
        </p:nvSpPr>
        <p:spPr>
          <a:xfrm>
            <a:off x="7794970" y="1357495"/>
            <a:ext cx="5034325" cy="2443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22549-FD96-216D-9F19-3F1A200B09CC}"/>
              </a:ext>
            </a:extLst>
          </p:cNvPr>
          <p:cNvGrpSpPr/>
          <p:nvPr/>
        </p:nvGrpSpPr>
        <p:grpSpPr>
          <a:xfrm>
            <a:off x="2719173" y="1518379"/>
            <a:ext cx="8898737" cy="5352735"/>
            <a:chOff x="1169324" y="630022"/>
            <a:chExt cx="6674053" cy="40145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D17347-067F-9C1F-2979-F9569992909D}"/>
                </a:ext>
              </a:extLst>
            </p:cNvPr>
            <p:cNvGrpSpPr/>
            <p:nvPr/>
          </p:nvGrpSpPr>
          <p:grpSpPr>
            <a:xfrm>
              <a:off x="1213659" y="2623766"/>
              <a:ext cx="426720" cy="714895"/>
              <a:chOff x="1213659" y="2623766"/>
              <a:chExt cx="426720" cy="714895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61A9EE3-3799-2488-E94A-89E59F0C0255}"/>
                  </a:ext>
                </a:extLst>
              </p:cNvPr>
              <p:cNvSpPr/>
              <p:nvPr/>
            </p:nvSpPr>
            <p:spPr>
              <a:xfrm>
                <a:off x="1213659" y="2623766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4334542-23DE-6BBB-C9F8-F3DF02924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1267889" y="2864084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E28D1E-C975-BA11-0B07-77FBD7F4E98E}"/>
                </a:ext>
              </a:extLst>
            </p:cNvPr>
            <p:cNvGrpSpPr/>
            <p:nvPr/>
          </p:nvGrpSpPr>
          <p:grpSpPr>
            <a:xfrm>
              <a:off x="4986077" y="4355279"/>
              <a:ext cx="714895" cy="271388"/>
              <a:chOff x="4986077" y="4355279"/>
              <a:chExt cx="714895" cy="271388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A969D-0F57-3837-C318-B34E18B92AEF}"/>
                  </a:ext>
                </a:extLst>
              </p:cNvPr>
              <p:cNvSpPr/>
              <p:nvPr/>
            </p:nvSpPr>
            <p:spPr>
              <a:xfrm rot="16200000">
                <a:off x="5207831" y="4133525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7B3DEB84-BE21-DACE-0465-AA0F08D5C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3998" y="4392991"/>
                <a:ext cx="493153" cy="12801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F57A870-2633-0157-8623-BBD0DB781A29}"/>
                </a:ext>
              </a:extLst>
            </p:cNvPr>
            <p:cNvGrpSpPr/>
            <p:nvPr/>
          </p:nvGrpSpPr>
          <p:grpSpPr>
            <a:xfrm>
              <a:off x="3516890" y="4365665"/>
              <a:ext cx="714895" cy="271388"/>
              <a:chOff x="3516890" y="4365665"/>
              <a:chExt cx="714895" cy="27138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F01339-B86E-9A0B-2484-8BE3C8ED2BA5}"/>
                  </a:ext>
                </a:extLst>
              </p:cNvPr>
              <p:cNvSpPr/>
              <p:nvPr/>
            </p:nvSpPr>
            <p:spPr>
              <a:xfrm rot="16200000">
                <a:off x="3738644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FC48DE6-1281-8A5B-DE3D-460A79531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0284" y="4395800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BBA3EDA-4C25-2C08-2EAA-0BA02D17E2C5}"/>
                </a:ext>
              </a:extLst>
            </p:cNvPr>
            <p:cNvGrpSpPr/>
            <p:nvPr/>
          </p:nvGrpSpPr>
          <p:grpSpPr>
            <a:xfrm>
              <a:off x="1169324" y="1590794"/>
              <a:ext cx="426720" cy="714895"/>
              <a:chOff x="1169324" y="1590794"/>
              <a:chExt cx="426720" cy="71489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F32C276-4E19-6911-E8ED-D677498E8CB8}"/>
                  </a:ext>
                </a:extLst>
              </p:cNvPr>
              <p:cNvSpPr/>
              <p:nvPr/>
            </p:nvSpPr>
            <p:spPr>
              <a:xfrm>
                <a:off x="1169324" y="1590794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FF350100-F501-E7A4-11B1-6F64CDDB3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241598" y="1909727"/>
                <a:ext cx="543725" cy="12600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1D5BB4-BE23-0D2A-8280-1690E756B7FB}"/>
                </a:ext>
              </a:extLst>
            </p:cNvPr>
            <p:cNvGrpSpPr/>
            <p:nvPr/>
          </p:nvGrpSpPr>
          <p:grpSpPr>
            <a:xfrm>
              <a:off x="1169324" y="3427891"/>
              <a:ext cx="426720" cy="714895"/>
              <a:chOff x="1169324" y="3427891"/>
              <a:chExt cx="426720" cy="714895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DBD7122-5E72-6A19-81A8-384C334AE0BC}"/>
                  </a:ext>
                </a:extLst>
              </p:cNvPr>
              <p:cNvSpPr/>
              <p:nvPr/>
            </p:nvSpPr>
            <p:spPr>
              <a:xfrm>
                <a:off x="1169324" y="3427891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CE41C60-61F0-F269-33BC-9C5268901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376712" y="374615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128C984-07FC-ED94-1004-839216AD45EE}"/>
                </a:ext>
              </a:extLst>
            </p:cNvPr>
            <p:cNvGrpSpPr/>
            <p:nvPr/>
          </p:nvGrpSpPr>
          <p:grpSpPr>
            <a:xfrm>
              <a:off x="6664433" y="4373185"/>
              <a:ext cx="714895" cy="271388"/>
              <a:chOff x="6664433" y="4373185"/>
              <a:chExt cx="714895" cy="271388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0FEF876-A260-2B40-C438-FA248AF5025B}"/>
                  </a:ext>
                </a:extLst>
              </p:cNvPr>
              <p:cNvSpPr/>
              <p:nvPr/>
            </p:nvSpPr>
            <p:spPr>
              <a:xfrm rot="16200000">
                <a:off x="6886187" y="415143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E5BE8DB-C3EA-CC6E-C78A-2BEDCCE2F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2445" y="4392991"/>
                <a:ext cx="284090" cy="12801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1C82147-3B92-AB8E-BBAE-7F633F94EB73}"/>
                </a:ext>
              </a:extLst>
            </p:cNvPr>
            <p:cNvGrpSpPr/>
            <p:nvPr/>
          </p:nvGrpSpPr>
          <p:grpSpPr>
            <a:xfrm>
              <a:off x="2047704" y="4365665"/>
              <a:ext cx="714895" cy="271388"/>
              <a:chOff x="2047704" y="4365665"/>
              <a:chExt cx="714895" cy="271388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4F3788B-0F32-984F-FDAF-F37310D929F4}"/>
                  </a:ext>
                </a:extLst>
              </p:cNvPr>
              <p:cNvSpPr/>
              <p:nvPr/>
            </p:nvSpPr>
            <p:spPr>
              <a:xfrm rot="16200000">
                <a:off x="2269458" y="4143911"/>
                <a:ext cx="27138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5E93B76-B149-AF13-A4B7-A9D1BE6A2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67073" y="4392991"/>
                <a:ext cx="493776" cy="12873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E3A00EA-7854-2841-047D-07DD967BD71E}"/>
                </a:ext>
              </a:extLst>
            </p:cNvPr>
            <p:cNvGrpSpPr/>
            <p:nvPr/>
          </p:nvGrpSpPr>
          <p:grpSpPr>
            <a:xfrm>
              <a:off x="3231134" y="630022"/>
              <a:ext cx="285756" cy="714895"/>
              <a:chOff x="3231134" y="630022"/>
              <a:chExt cx="285756" cy="71489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4C4B2F6-1644-F924-FA28-6173DAFDC850}"/>
                  </a:ext>
                </a:extLst>
              </p:cNvPr>
              <p:cNvSpPr/>
              <p:nvPr/>
            </p:nvSpPr>
            <p:spPr>
              <a:xfrm>
                <a:off x="3231134" y="630022"/>
                <a:ext cx="285756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B973D09-ECF5-DD2E-1681-C5263E990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5400000">
                <a:off x="3095101" y="1009728"/>
                <a:ext cx="429768" cy="128053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C1D3CA-CB25-5CF5-69EA-7B7887F07DD5}"/>
                </a:ext>
              </a:extLst>
            </p:cNvPr>
            <p:cNvGrpSpPr/>
            <p:nvPr/>
          </p:nvGrpSpPr>
          <p:grpSpPr>
            <a:xfrm>
              <a:off x="4707278" y="1615282"/>
              <a:ext cx="426720" cy="714895"/>
              <a:chOff x="4707278" y="1615282"/>
              <a:chExt cx="426720" cy="714895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FC3468-FFEF-505A-5F50-57A309B5193B}"/>
                  </a:ext>
                </a:extLst>
              </p:cNvPr>
              <p:cNvSpPr/>
              <p:nvPr/>
            </p:nvSpPr>
            <p:spPr>
              <a:xfrm>
                <a:off x="4707278" y="1615282"/>
                <a:ext cx="426720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B98762C-C6E5-416C-FB4C-CBF0E522C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590713" y="1970589"/>
                <a:ext cx="365760" cy="12714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7B1009B-7AD8-5098-5EED-F62BC307A62C}"/>
                </a:ext>
              </a:extLst>
            </p:cNvPr>
            <p:cNvGrpSpPr/>
            <p:nvPr/>
          </p:nvGrpSpPr>
          <p:grpSpPr>
            <a:xfrm>
              <a:off x="6162344" y="2515987"/>
              <a:ext cx="179578" cy="714895"/>
              <a:chOff x="6162344" y="2515987"/>
              <a:chExt cx="179578" cy="714895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1F96F2F-94ED-D2D9-CF22-AAA6DE3D359B}"/>
                  </a:ext>
                </a:extLst>
              </p:cNvPr>
              <p:cNvSpPr/>
              <p:nvPr/>
            </p:nvSpPr>
            <p:spPr>
              <a:xfrm>
                <a:off x="6162344" y="2515987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FEF02875-ACF5-AE12-5391-C9F4C4E7C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5400000">
                <a:off x="6149898" y="2864084"/>
                <a:ext cx="256032" cy="128016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02A4F85-CA39-2D05-E9ED-D2783031F7CC}"/>
                </a:ext>
              </a:extLst>
            </p:cNvPr>
            <p:cNvGrpSpPr/>
            <p:nvPr/>
          </p:nvGrpSpPr>
          <p:grpSpPr>
            <a:xfrm>
              <a:off x="7663799" y="3427890"/>
              <a:ext cx="179578" cy="714895"/>
              <a:chOff x="7663799" y="3427890"/>
              <a:chExt cx="179578" cy="71489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780849E-961A-E542-82E3-8D88F4FBB6F2}"/>
                  </a:ext>
                </a:extLst>
              </p:cNvPr>
              <p:cNvSpPr/>
              <p:nvPr/>
            </p:nvSpPr>
            <p:spPr>
              <a:xfrm>
                <a:off x="7663799" y="3427890"/>
                <a:ext cx="179578" cy="7148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EECABD9-6575-0684-B891-FBB03656C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5400000">
                <a:off x="7610244" y="3818487"/>
                <a:ext cx="246888" cy="126922"/>
              </a:xfrm>
              <a:prstGeom prst="rect">
                <a:avLst/>
              </a:prstGeom>
            </p:spPr>
          </p:pic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B935AFB0-610E-A1DD-E0CA-40534E45BD3D}"/>
              </a:ext>
            </a:extLst>
          </p:cNvPr>
          <p:cNvSpPr txBox="1"/>
          <p:nvPr/>
        </p:nvSpPr>
        <p:spPr>
          <a:xfrm>
            <a:off x="1205933" y="5293434"/>
            <a:ext cx="184685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Probability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9F55581-DB99-E60D-35CF-F9D3AED4F4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763" t="13316" r="43761" b="79916"/>
          <a:stretch/>
        </p:blipFill>
        <p:spPr>
          <a:xfrm>
            <a:off x="1039044" y="5825173"/>
            <a:ext cx="2054973" cy="37025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C1BD319-4B25-4898-603E-74A8BF802939}"/>
              </a:ext>
            </a:extLst>
          </p:cNvPr>
          <p:cNvSpPr/>
          <p:nvPr/>
        </p:nvSpPr>
        <p:spPr>
          <a:xfrm>
            <a:off x="5834482" y="1823509"/>
            <a:ext cx="2156144" cy="7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85B0723-5C53-E577-82A9-D1AB4D62CC96}"/>
              </a:ext>
            </a:extLst>
          </p:cNvPr>
          <p:cNvSpPr txBox="1">
            <a:spLocks/>
          </p:cNvSpPr>
          <p:nvPr/>
        </p:nvSpPr>
        <p:spPr>
          <a:xfrm>
            <a:off x="1217658" y="6251323"/>
            <a:ext cx="1876360" cy="492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200" b="0" i="1" u="none" strike="noStrike" cap="none" spc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FillTx/>
                <a:latin typeface="Calibri" panose="020F0502020204030204" pitchFamily="34" charset="0"/>
                <a:ea typeface="Open Sans Light" panose="020B0306030504020204" pitchFamily="34" charset="0"/>
                <a:cs typeface="Calibri" panose="020F0502020204030204" pitchFamily="34" charset="0"/>
                <a:sym typeface="Open Sans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Open Sans Regular"/>
              </a:defRPr>
            </a:lvl9pPr>
          </a:lstStyle>
          <a:p>
            <a:r>
              <a:rPr lang="en-US" dirty="0"/>
              <a:t>R. E. Brandt, </a:t>
            </a:r>
            <a:r>
              <a:rPr lang="en-US" b="1" dirty="0"/>
              <a:t>R. C.</a:t>
            </a:r>
            <a:r>
              <a:rPr lang="en-US" dirty="0"/>
              <a:t> </a:t>
            </a:r>
            <a:r>
              <a:rPr lang="en-US" b="1" dirty="0"/>
              <a:t>Kurchin, </a:t>
            </a:r>
            <a:r>
              <a:rPr lang="en-US" dirty="0"/>
              <a:t>et al. Joule </a:t>
            </a:r>
            <a:r>
              <a:rPr lang="en-US" b="1" dirty="0"/>
              <a:t>2017</a:t>
            </a:r>
            <a:r>
              <a:rPr lang="en-US" dirty="0"/>
              <a:t>, 1(4), 843.</a:t>
            </a:r>
          </a:p>
        </p:txBody>
      </p:sp>
    </p:spTree>
    <p:extLst>
      <p:ext uri="{BB962C8B-B14F-4D97-AF65-F5344CB8AC3E}">
        <p14:creationId xmlns:p14="http://schemas.microsoft.com/office/powerpoint/2010/main" val="3819464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0" grpId="0" animBg="1"/>
      <p:bldP spid="21" grpId="0"/>
      <p:bldP spid="22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C1EA4B37-CEB9-254E-BDB5-4338AC523EB2}" vid="{DF98BF62-70A6-6341-BB0D-0A663CED0E9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189</Words>
  <Application>Microsoft Macintosh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Crimson Text</vt:lpstr>
      <vt:lpstr>Open Sans</vt:lpstr>
      <vt:lpstr>Open Sans Light</vt:lpstr>
      <vt:lpstr>Open Sans Regular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Chava Kurchin</dc:creator>
  <cp:lastModifiedBy>Rachel Chava Kurchin</cp:lastModifiedBy>
  <cp:revision>2</cp:revision>
  <cp:lastPrinted>2018-06-14T20:26:19Z</cp:lastPrinted>
  <dcterms:created xsi:type="dcterms:W3CDTF">2023-02-16T00:09:26Z</dcterms:created>
  <dcterms:modified xsi:type="dcterms:W3CDTF">2023-02-16T00:22:15Z</dcterms:modified>
</cp:coreProperties>
</file>